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8" r:id="rId8"/>
    <p:sldId id="270" r:id="rId9"/>
    <p:sldId id="264" r:id="rId10"/>
    <p:sldId id="265" r:id="rId11"/>
    <p:sldId id="269" r:id="rId12"/>
    <p:sldId id="273" r:id="rId13"/>
    <p:sldId id="274" r:id="rId14"/>
    <p:sldId id="266" r:id="rId15"/>
    <p:sldId id="271" r:id="rId16"/>
    <p:sldId id="267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/>
    <p:restoredTop sz="94608"/>
  </p:normalViewPr>
  <p:slideViewPr>
    <p:cSldViewPr snapToGrid="0">
      <p:cViewPr varScale="1">
        <p:scale>
          <a:sx n="146" d="100"/>
          <a:sy n="146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09:56:31.861"/>
    </inkml:context>
    <inkml:brush xml:id="br0">
      <inkml:brushProperty name="width" value="0.2" units="cm"/>
      <inkml:brushProperty name="height" value="0.4" units="cm"/>
      <inkml:brushProperty name="color" value="#FF7418"/>
      <inkml:brushProperty name="tip" value="rectangle"/>
      <inkml:brushProperty name="rasterOp" value="maskPen"/>
    </inkml:brush>
  </inkml:definitions>
  <inkml:trace contextRef="#ctx0" brushRef="#br0">0 29,'46'0,"-1"0,-11 0,1 0,4 0,3 0,4 0,5 0,0 0,-5 0,-5 0,-7 0,-3 0,0 0,-2 0,-1 0,1 0,-1 0,1 0,0 0,-1 0,2 0,3 0,3 0,4-2,1 0,0 0,-3 0,-3 1,-2-1,-2-2,-2-1,0 1,-3 0,-1 3,0 1,-2 0,-1 0,-2 0,-1 0,-1 0,-2 0,-1 0,1 0,0 0,2 0,0 0,-1 0,1 0,-1 0,0 0,0 0,-2 0,0 0,-4 0,-2 0,4 0,-4 0,5 0,-3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09:56:44.478"/>
    </inkml:context>
    <inkml:brush xml:id="br0">
      <inkml:brushProperty name="width" value="0.2" units="cm"/>
      <inkml:brushProperty name="height" value="0.4" units="cm"/>
      <inkml:brushProperty name="color" value="#FF7418"/>
      <inkml:brushProperty name="tip" value="rectangle"/>
      <inkml:brushProperty name="rasterOp" value="maskPen"/>
    </inkml:brush>
  </inkml:definitions>
  <inkml:trace contextRef="#ctx0" brushRef="#br0">1 40,'51'0,"1"0,-8 0,4 0,7 0,5 0,6 0,2 0,-8 0,-7 0,-6 0,-6 0,-1 0,-5 0,-6 0,-1 0,-3 0,2 0,2 0,-1 0,0 0,-1 0,-2 0,0 0,2 0,2 0,1 0,1 0,-2 0,0 0,-3 0,1 0,-1 0,-1 0,-1 0,-3 0,0 0,-1 0,0 0,0-1,1-1,2 0,1-1,1 1,1-1,2-1,-1 0,2 1,-1 1,-1-1,2 2,-3-1,1 1,-2 1,-1 0,-1 0,-3-1,-2-1,-2 1,-1-1,0 1,-1 1,-2 0,1 0,0 0,-1 0,1 0,1 0,1 0,0 0,0 0,-3 0,3 0,2 0,1 0,2 0,0 0,0 2,0-1,1 3,-2-1,0 1,-2 0,-2-2,-1 1,-1-1,-1-1,1 1,-1-2,1 0,-1 0,-1 0,0 0,0 0,0 0,1 0,1 2,-1-1,1 1,-1-1,-2-1,0 2,1-1,0 1,1-2,-2 0,2 0,-3 0,8 0,2 0,4 0,-1 0,-5 0,-6 0,-3 0,-3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09:56:48.394"/>
    </inkml:context>
    <inkml:brush xml:id="br0">
      <inkml:brushProperty name="width" value="0.2" units="cm"/>
      <inkml:brushProperty name="height" value="0.4" units="cm"/>
      <inkml:brushProperty name="color" value="#FF7418"/>
      <inkml:brushProperty name="tip" value="rectangle"/>
      <inkml:brushProperty name="rasterOp" value="maskPen"/>
    </inkml:brush>
  </inkml:definitions>
  <inkml:trace contextRef="#ctx0" brushRef="#br0">0 8,'86'0,"-5"0,-17 0,-7 0,-4 0,-4 0,-2-2,-1 0,3 0,0 0,2 2,1 0,-2 0,-4 0,-3 0,-7 0,-6 0,-4 0,-1 0,-2 0,0 0,-2 0,-1 0,2 0,-2 0,1 0,0 0,1 0,-1 0,4 0,1 0,0 0,3 0,-1 0,-1 0,2 0,0 0,-1 0,1 0,-1 0,-1 0,0 0,2 0,0 0,2 0,0 0,3 0,0 0,0 0,0 0,-3 0,1 0,1 0,4 0,1 0,2 0,-3 0,-3 0,-3 0,-2 0,-3 0,-2 0,-2 0,-1 0,1 0,1 0,1 0,2 2,0 0,3 2,0-1,-3 1,-2 0,-3-2,1 0,2 0,1 0,-1 2,1-1,-3-2,0 1,0-1,0 1,-1-1,-2 2,-1-1,-2 0,-1 0,-2-2,0 0,1 0,1 0,0 0,-2 0,-3 0,-3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09:56:52.877"/>
    </inkml:context>
    <inkml:brush xml:id="br0">
      <inkml:brushProperty name="width" value="0.2" units="cm"/>
      <inkml:brushProperty name="height" value="0.4" units="cm"/>
      <inkml:brushProperty name="color" value="#FF7418"/>
      <inkml:brushProperty name="tip" value="rectangle"/>
      <inkml:brushProperty name="rasterOp" value="maskPen"/>
    </inkml:brush>
  </inkml:definitions>
  <inkml:trace contextRef="#ctx0" brushRef="#br0">0 0,'76'0,"4"0,3 0,0 0,-1 0,-6 0,-5 0,-1 0,-5 0,2 0,0 0,-3 0,-2 0,-4 0,-5 0,-4 0,-3 0,-7 0,-4 0,-5 0,-2 2,-1 0,-1 0,-1 0,-3-2,1 0,-2 0,1 0,-1 0,-1 0,-3 0,-3 0,-3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09:56:55.861"/>
    </inkml:context>
    <inkml:brush xml:id="br0">
      <inkml:brushProperty name="width" value="0.2" units="cm"/>
      <inkml:brushProperty name="height" value="0.4" units="cm"/>
      <inkml:brushProperty name="color" value="#FF7418"/>
      <inkml:brushProperty name="tip" value="rectangle"/>
      <inkml:brushProperty name="rasterOp" value="maskPen"/>
    </inkml:brush>
  </inkml:definitions>
  <inkml:trace contextRef="#ctx0" brushRef="#br0">0 0,'59'0,"13"0,17 0,11 0,-50 0,0 0,42 0,-9 0,-9 0,-3 2,-1 1,-2-1,-1 1,-4-1,1 0,-5 1,-4-2,-6-1,-7 0,-3 0,-6 0,-2 0,-2 0,-2 0,-1 0,2 0,1 0,4 0,1 0,1 0,-2 0,-4 0,0 0,-3 0,1 0,0 0,0 0,1 0,-1 0,1 0,0 0,1 0,0 0,-1 0,1 0,0 0,0 0,-1 0,1 0,3 0,5 0,4 0,0 0,-2 0,-2 0,-4 0,-2 0,-4 0,-4 0,-2 0,-1 0,0 0,-1 0,0 0,-1 0,0 0,1 0,-2 0,0 0,-2 0,-3 0,-1 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09:56:59.260"/>
    </inkml:context>
    <inkml:brush xml:id="br0">
      <inkml:brushProperty name="width" value="0.2" units="cm"/>
      <inkml:brushProperty name="height" value="0.4" units="cm"/>
      <inkml:brushProperty name="color" value="#FF7418"/>
      <inkml:brushProperty name="tip" value="rectangle"/>
      <inkml:brushProperty name="rasterOp" value="maskPen"/>
    </inkml:brush>
  </inkml:definitions>
  <inkml:trace contextRef="#ctx0" brushRef="#br0">1 0,'78'0,"4"0,1 3,1 0,-6 1,-7 1,-11-2,-8-1,-10-2,-5 0,-4 0,-2 0,0 1,1 1,-1 0,0 0,-1-2,3 0,1 0,1 0,-1 0,-3 0,3 0,1 0,-1 0,0 0,-3 0,-1 0,1 0,1 0,-1 0,0 0,-1 0,-1 0,-1 0,1 0,2 0,0 0,-2 0,-1 0,1 0,-2 0,0 0,-3 0,-2 0,0 0,1 0,2 0,-1 0,3 0,-2 0,1 0,4 0,4 0,5 0,3 0,5 0,0 0,1 0,-2 0,-6 0,-3-1,-3-1,-3 0,0 0,-2 2,-6 0,-2 0,-4 0,0 0,1 0,0 0,1 0,1 0,1-1,2-1,0 0,2 0,0 1,0 1,-3 0,-5 0,-3 0,-4 0,-1 0,7 0,1 0,5 0,-5 0,-3 0,-6 0,-1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27FB2C-7822-EFA1-5442-9C0DCA051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75DDE2C-7C46-ECC6-FC52-738BF32E5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9BB6E2-A422-8D49-4A3A-204147192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E57BCC-9D13-8591-4C71-4DA9EC12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CDE220-FA46-0F2D-804D-A5C80478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925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2E3163-AF55-E2ED-DADA-4B105220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360BF24-8AC5-F170-24A9-C3C50D28E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F661EA-1D1A-7EEF-59DD-35F1AD05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926CC3-C5BA-F268-18FD-35CA0A4F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D72788-0B2F-B88B-8D6B-A501DE14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1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3FFED76-4423-579D-4982-051C74E6F0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52CFC5E-C14F-90D9-E1A3-29B0F0423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F805A0-AA5A-4378-7A98-FE0496D1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9CF62B-9B04-08BF-8506-02A3B09C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B81F77-6DCB-CD9F-ED38-492D788D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37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C68BF-CF56-4C43-CECA-7C389110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E406CE-72F6-3F53-2A50-615CC5E27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FA0D7C-0EBC-98F0-BFEA-CFB9E2C0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7A9773-C558-7308-2263-6194388A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1E022E-5FA4-030C-870D-3FA5092A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877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220AD5-DF00-937A-05F2-FC993FD5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B03CFB-C700-2FC6-3ED3-01D40BCB8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85EF14-E3EC-6E5B-246D-E012E28A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3EBDCF-B401-6B25-2057-A28771EF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038E49-0B6D-91CB-43D4-CAEA9E56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65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607CC7-CD8F-0132-194D-2D40CC9C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7B7EAE-9C01-A817-6B3E-E248016C7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E0DF683-DD34-D034-0063-DBCAE3D94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AC845E-5BDB-3955-B773-B3BCF9BF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FA7EE78-31DA-B1D6-44C6-9F781936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CFB1F4-7A48-0CFB-1DFD-DEBB8F28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72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55D405-2263-8646-7B33-FE9F5526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AEE3D9-F7FD-0AB2-333B-E2C3D80D8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4ED328-8C8E-0C7F-F572-ECD5F973C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390BA92-372E-0A5D-AD61-3D3D2115C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304869B-F32D-1629-6F29-F3F3D58AA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E2D2E3C-4004-DEF7-8CEA-BBB15552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90D33D-ABCF-0F44-33BE-0D7F6C03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527C98D-49B4-6791-A8AE-1CF55A26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8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D19C32-A4C5-E942-8F44-D3FB5ADC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E530068-7A20-E342-78CB-8896B94D2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0EF0CE2-8F45-36F8-9EAE-F3D4A7E9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A8AA22-4ED1-F5B2-807A-9AD25DB3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29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79F54E-4995-E2AC-6789-DC1E9125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92F6E6-FCB4-0632-A132-A2C1BAA6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B9E58F-45F2-E7CD-0301-82D8A078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44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ACD3EB-D83C-2908-AE45-D4BC5EA0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FBF4F8-39CB-949C-0843-233FD95F1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A17F1B-91BE-E005-C49A-B3D95CFFC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C62141-E82C-D10F-4159-8F4E7704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447967-527E-1E00-B4C5-56E190023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CEAC763-161C-485E-F07B-9F82BD8A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315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C54A64-0895-C748-7621-713935F7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38CCB62-B06A-4EA1-DD24-C3728DAE6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3501B1B-2E27-4C70-996B-E540FD3B5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ECCED2-0A96-7945-1AFE-80B12490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809236-19D3-9CC1-2B81-C4DEDA77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E1101F-317B-EDF2-A0FA-CBCBDA8C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97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C85B081-E1B4-7318-AA4A-F202A66B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A4EA73-D142-6BBF-1602-78B4437E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606777-157E-CAD0-36BE-1A42EF8232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B4127-CE32-B443-821A-E8D9F571187E}" type="datetimeFigureOut">
              <a:rPr lang="it-IT" smtClean="0"/>
              <a:t>15/05/23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7D8915-E037-3937-8DAE-A5EA533F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6E34E3-87CF-FC01-DAE0-001E9052A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33764-CE20-CA45-B253-1D02D12D7A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195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j-hartmann/emotion-english-distilroberta-base/" TargetMode="External"/><Relationship Id="rId2" Type="http://schemas.openxmlformats.org/officeDocument/2006/relationships/hyperlink" Target="https://github.com/j-hartmann/emotion-english-distilroberta-b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loria/TextBlo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.xm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12" Type="http://schemas.openxmlformats.org/officeDocument/2006/relationships/image" Target="../media/image9.png"/><Relationship Id="rId17" Type="http://schemas.openxmlformats.org/officeDocument/2006/relationships/customXml" Target="../ink/ink6.xml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3.xml"/><Relationship Id="rId5" Type="http://schemas.openxmlformats.org/officeDocument/2006/relationships/image" Target="../media/image5.png"/><Relationship Id="rId15" Type="http://schemas.openxmlformats.org/officeDocument/2006/relationships/customXml" Target="../ink/ink5.xml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cjhutto/vaderSenti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3328E-4100-B842-FFF3-96A27080B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554" y="517732"/>
            <a:ext cx="9221585" cy="847753"/>
          </a:xfrm>
        </p:spPr>
        <p:txBody>
          <a:bodyPr>
            <a:normAutofit fontScale="90000"/>
          </a:bodyPr>
          <a:lstStyle/>
          <a:p>
            <a:r>
              <a:rPr lang="it-IT" b="1" i="1" dirty="0"/>
              <a:t>Amazon reviews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B2D833D-78CB-25A1-7739-FCBDA2B36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414" y="5661208"/>
            <a:ext cx="9402725" cy="361508"/>
          </a:xfrm>
        </p:spPr>
        <p:txBody>
          <a:bodyPr>
            <a:normAutofit/>
          </a:bodyPr>
          <a:lstStyle/>
          <a:p>
            <a:r>
              <a:rPr lang="it-IT" sz="1600" dirty="0"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Filippo Reggiani [148084]             </a:t>
            </a:r>
            <a:r>
              <a:rPr lang="it-IT" sz="1600" dirty="0" err="1"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Janath</a:t>
            </a:r>
            <a:r>
              <a:rPr lang="it-IT" sz="1600" dirty="0"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Uthayakumar</a:t>
            </a:r>
            <a:r>
              <a:rPr lang="it-IT" sz="1600" dirty="0"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 [145610]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175A5D2-9C73-1366-6350-18E71CF2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931" y="1864201"/>
            <a:ext cx="4986138" cy="31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EBBB23-E748-12BE-5B52-D9C3B0E1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697" y="234496"/>
            <a:ext cx="10239103" cy="656607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/>
              <a:t>Sentiment Analyzer: </a:t>
            </a:r>
            <a:r>
              <a:rPr lang="it-IT" sz="4000" b="1" dirty="0" err="1"/>
              <a:t>DistilRoberta</a:t>
            </a:r>
            <a:endParaRPr lang="it-IT" sz="40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26FD52-DB0D-776F-EBFA-AE8B403A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139064"/>
            <a:ext cx="7483954" cy="54844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900" b="0" i="0" dirty="0">
                <a:solidFill>
                  <a:srgbClr val="DBDEE1"/>
                </a:solidFill>
                <a:effectLst/>
                <a:latin typeface="gg sans"/>
                <a:hlinkClick r:id="rId2" tooltip="https://github.com/j-hartmann/emotion-english-distilroberta-base"/>
              </a:rPr>
              <a:t>https://github.com/j-hartmann/emotion-english-distilroberta-base</a:t>
            </a:r>
            <a:endParaRPr lang="it-IT" sz="1900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it-IT" sz="2200" dirty="0">
                <a:latin typeface="gg sans"/>
              </a:rPr>
              <a:t>Basato sul model Bert di Google realizzato nel 2018.</a:t>
            </a:r>
          </a:p>
          <a:p>
            <a:pPr marL="0" indent="0">
              <a:buNone/>
            </a:pPr>
            <a:endParaRPr lang="it-IT" sz="2200" dirty="0">
              <a:latin typeface="gg sans"/>
            </a:endParaRPr>
          </a:p>
          <a:p>
            <a:r>
              <a:rPr lang="it-IT" sz="2200" dirty="0"/>
              <a:t>Fornisce un valore nel range [0, 1]</a:t>
            </a:r>
          </a:p>
          <a:p>
            <a:r>
              <a:rPr lang="it-IT" sz="2200" dirty="0"/>
              <a:t>Fornisce 7 tipi di emozioni:</a:t>
            </a:r>
          </a:p>
          <a:p>
            <a:pPr lvl="1"/>
            <a:r>
              <a:rPr lang="it-IT" sz="1600" dirty="0"/>
              <a:t>Anger</a:t>
            </a:r>
          </a:p>
          <a:p>
            <a:pPr lvl="1"/>
            <a:r>
              <a:rPr lang="it-IT" sz="1600" dirty="0" err="1"/>
              <a:t>Disgust</a:t>
            </a:r>
            <a:endParaRPr lang="it-IT" sz="1600" dirty="0"/>
          </a:p>
          <a:p>
            <a:pPr lvl="1"/>
            <a:r>
              <a:rPr lang="it-IT" sz="1600" dirty="0" err="1"/>
              <a:t>Fear</a:t>
            </a:r>
            <a:endParaRPr lang="it-IT" sz="1600" dirty="0"/>
          </a:p>
          <a:p>
            <a:pPr lvl="1"/>
            <a:r>
              <a:rPr lang="it-IT" sz="1600" dirty="0"/>
              <a:t>Joy</a:t>
            </a:r>
          </a:p>
          <a:p>
            <a:pPr lvl="1"/>
            <a:r>
              <a:rPr lang="it-IT" sz="1600" dirty="0" err="1"/>
              <a:t>Neutral</a:t>
            </a:r>
            <a:endParaRPr lang="it-IT" sz="1600" dirty="0"/>
          </a:p>
          <a:p>
            <a:pPr lvl="1"/>
            <a:r>
              <a:rPr lang="it-IT" sz="1600" dirty="0" err="1"/>
              <a:t>Sadness</a:t>
            </a:r>
            <a:endParaRPr lang="it-IT" sz="1600" dirty="0"/>
          </a:p>
          <a:p>
            <a:pPr lvl="1"/>
            <a:r>
              <a:rPr lang="it-IT" sz="1600" dirty="0" err="1"/>
              <a:t>Surprise</a:t>
            </a:r>
            <a:endParaRPr lang="it-IT" sz="1600" dirty="0"/>
          </a:p>
          <a:p>
            <a:endParaRPr lang="it-IT" sz="2000" dirty="0"/>
          </a:p>
          <a:p>
            <a:pPr marL="0" indent="0">
              <a:buNone/>
            </a:pPr>
            <a:endParaRPr lang="it-IT" sz="1100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0" indent="0">
              <a:buNone/>
            </a:pPr>
            <a:endParaRPr lang="it-IT" sz="1100" dirty="0">
              <a:solidFill>
                <a:srgbClr val="DBDEE1"/>
              </a:solidFill>
              <a:latin typeface="gg sans"/>
            </a:endParaRPr>
          </a:p>
          <a:p>
            <a:pPr marL="0" indent="0">
              <a:buNone/>
            </a:pPr>
            <a:endParaRPr lang="it-IT" sz="1100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0" indent="0">
              <a:buNone/>
            </a:pPr>
            <a:endParaRPr lang="it-IT" sz="1100" dirty="0">
              <a:solidFill>
                <a:srgbClr val="DBDEE1"/>
              </a:solidFill>
              <a:latin typeface="gg sans"/>
            </a:endParaRPr>
          </a:p>
          <a:p>
            <a:pPr marL="0" indent="0">
              <a:buNone/>
            </a:pPr>
            <a:endParaRPr lang="it-IT" sz="1100" dirty="0">
              <a:solidFill>
                <a:srgbClr val="DBDEE1"/>
              </a:solidFill>
              <a:latin typeface="gg sans"/>
            </a:endParaRPr>
          </a:p>
          <a:p>
            <a:pPr marL="0" indent="0">
              <a:buNone/>
            </a:pPr>
            <a:endParaRPr lang="it-IT" sz="1100" dirty="0">
              <a:solidFill>
                <a:srgbClr val="DBDEE1"/>
              </a:solidFill>
              <a:latin typeface="gg sans"/>
            </a:endParaRPr>
          </a:p>
          <a:p>
            <a:pPr marL="0" indent="0">
              <a:buNone/>
            </a:pPr>
            <a:r>
              <a:rPr lang="it-IT" sz="1200" b="0" i="0" dirty="0">
                <a:effectLst/>
                <a:latin typeface="gg sans"/>
              </a:rPr>
              <a:t>Jochen Hartmann, "</a:t>
            </a:r>
            <a:r>
              <a:rPr lang="it-IT" sz="1200" b="0" i="0" dirty="0" err="1">
                <a:effectLst/>
                <a:latin typeface="gg sans"/>
              </a:rPr>
              <a:t>Emotion</a:t>
            </a:r>
            <a:r>
              <a:rPr lang="it-IT" sz="1200" b="0" i="0" dirty="0">
                <a:effectLst/>
                <a:latin typeface="gg sans"/>
              </a:rPr>
              <a:t> English </a:t>
            </a:r>
            <a:r>
              <a:rPr lang="it-IT" sz="1200" b="0" i="0" dirty="0" err="1">
                <a:effectLst/>
                <a:latin typeface="gg sans"/>
              </a:rPr>
              <a:t>DistilRoBERTa</a:t>
            </a:r>
            <a:r>
              <a:rPr lang="it-IT" sz="1200" b="0" i="0" dirty="0">
                <a:effectLst/>
                <a:latin typeface="gg sans"/>
              </a:rPr>
              <a:t>-base". </a:t>
            </a:r>
            <a:r>
              <a:rPr lang="it-IT" sz="1200" b="0" i="0" dirty="0">
                <a:effectLst/>
                <a:latin typeface="gg sans"/>
                <a:hlinkClick r:id="rId3" tooltip="https://huggingface.co/j-hartmann/emotion-english-distilroberta-bas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https://huggingface.co/j-hartmann/emotion-english-distilroberta-base/</a:t>
            </a:r>
            <a:r>
              <a:rPr lang="it-IT" sz="1200" b="0" i="0" dirty="0">
                <a:effectLst/>
                <a:latin typeface="gg sans"/>
              </a:rPr>
              <a:t>, 2022.</a:t>
            </a:r>
            <a:endParaRPr lang="it-IT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38E708-661C-57BF-FC1F-BEB857641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572" y="3131640"/>
            <a:ext cx="3612905" cy="31951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E7E6C21-74A2-17AC-A2E0-BC019DF3E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89" y="1139064"/>
            <a:ext cx="880537" cy="174461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5B44F5C-1D93-8C98-3B45-45DACC39C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301" y="1246506"/>
            <a:ext cx="2588055" cy="15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84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4378BA-774D-F3D1-5AF5-30B963A9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201748"/>
            <a:ext cx="6477000" cy="679904"/>
          </a:xfrm>
        </p:spPr>
        <p:txBody>
          <a:bodyPr>
            <a:normAutofit/>
          </a:bodyPr>
          <a:lstStyle/>
          <a:p>
            <a:r>
              <a:rPr lang="it-IT" sz="4000" b="1" dirty="0"/>
              <a:t>Sentiment Analyzer: </a:t>
            </a:r>
            <a:r>
              <a:rPr lang="it-IT" sz="4000" b="1" dirty="0" err="1"/>
              <a:t>TextBlob</a:t>
            </a:r>
            <a:endParaRPr lang="it-IT" sz="4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81DAA18-5023-773C-7F4C-6DE9E415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829401"/>
            <a:ext cx="1307086" cy="148136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6F377EB-FF2A-E8D4-6121-C6ABE043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423" y="2891246"/>
            <a:ext cx="3368345" cy="2773045"/>
          </a:xfrm>
          <a:prstGeom prst="rect">
            <a:avLst/>
          </a:prstGeom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C76FF1E9-2BD3-84A9-EC79-F412C79A6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823"/>
            <a:ext cx="6938554" cy="2978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700" b="0" i="0" dirty="0">
                <a:solidFill>
                  <a:srgbClr val="DBDEE1"/>
                </a:solidFill>
                <a:effectLst/>
                <a:latin typeface="gg sans"/>
                <a:hlinkClick r:id="rId4" tooltip="https://github.com/sloria/TextBlob"/>
              </a:rPr>
              <a:t>https://github.com/sloria/TextBlob</a:t>
            </a:r>
            <a:endParaRPr lang="it-IT" sz="1700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0" indent="0">
              <a:buNone/>
            </a:pPr>
            <a:endParaRPr lang="it-IT" sz="2000" dirty="0"/>
          </a:p>
          <a:p>
            <a:r>
              <a:rPr lang="it-IT" sz="2000" dirty="0"/>
              <a:t>Fornisce 2 valori:</a:t>
            </a:r>
          </a:p>
          <a:p>
            <a:pPr lvl="1">
              <a:buFont typeface="Wingdings" pitchFamily="2" charset="2"/>
              <a:buChar char="§"/>
            </a:pPr>
            <a:r>
              <a:rPr lang="it-IT" sz="1600" dirty="0"/>
              <a:t>Valore polarità: </a:t>
            </a:r>
            <a:br>
              <a:rPr lang="it-IT" sz="1600" dirty="0"/>
            </a:br>
            <a:r>
              <a:rPr lang="it-IT" sz="1600" dirty="0"/>
              <a:t>	</a:t>
            </a:r>
            <a:r>
              <a:rPr lang="it-IT" sz="1400" dirty="0"/>
              <a:t>Indica la positività del sentimento</a:t>
            </a:r>
            <a:br>
              <a:rPr lang="it-IT" sz="1600" dirty="0"/>
            </a:br>
            <a:r>
              <a:rPr lang="it-IT" sz="1600" dirty="0"/>
              <a:t>	</a:t>
            </a:r>
            <a:r>
              <a:rPr lang="it-IT" sz="1400" dirty="0"/>
              <a:t>Nel range [-1.0, 1.0] </a:t>
            </a:r>
            <a:endParaRPr lang="it-IT" sz="1600" dirty="0"/>
          </a:p>
          <a:p>
            <a:pPr lvl="1">
              <a:buFont typeface="Wingdings" pitchFamily="2" charset="2"/>
              <a:buChar char="§"/>
            </a:pPr>
            <a:r>
              <a:rPr lang="it-IT" sz="1600" dirty="0"/>
              <a:t>Valore soggettività:</a:t>
            </a:r>
            <a:br>
              <a:rPr lang="it-IT" sz="1600" dirty="0"/>
            </a:br>
            <a:r>
              <a:rPr lang="it-IT" sz="1600" dirty="0"/>
              <a:t>	</a:t>
            </a:r>
            <a:r>
              <a:rPr lang="it-IT" sz="1400" dirty="0"/>
              <a:t>Indica il grado in cui un testo è soggettivo o oggettivo</a:t>
            </a:r>
            <a:endParaRPr lang="it-IT" sz="1600" dirty="0"/>
          </a:p>
          <a:p>
            <a:pPr marL="914400" lvl="2" indent="0">
              <a:buNone/>
            </a:pPr>
            <a:r>
              <a:rPr lang="it-IT" sz="1400" dirty="0"/>
              <a:t>Nel range [0, 1]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1100" dirty="0"/>
          </a:p>
          <a:p>
            <a:pPr marL="0" indent="0">
              <a:buNone/>
            </a:pPr>
            <a:endParaRPr lang="it-IT" sz="1100" dirty="0"/>
          </a:p>
          <a:p>
            <a:pPr marL="0" indent="0">
              <a:buNone/>
            </a:pPr>
            <a:endParaRPr lang="it-IT" sz="1100" dirty="0"/>
          </a:p>
          <a:p>
            <a:pPr marL="0" indent="0">
              <a:buNone/>
            </a:pPr>
            <a:endParaRPr lang="it-IT" sz="11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pPr marL="914400" lvl="2" indent="0">
              <a:buNone/>
            </a:pP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075118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2500A6-8647-BB2F-7BF3-BFBC153B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572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/>
              <a:t>Score sentiment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2531C0-F62A-9A29-BEDA-1AC312D3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25" y="2525485"/>
            <a:ext cx="4996543" cy="2196548"/>
          </a:xfrm>
          <a:prstGeom prst="rect">
            <a:avLst/>
          </a:prstGeom>
        </p:spPr>
      </p:pic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55F6038-D9B2-2EA8-2D85-4CA2E616B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1193075"/>
            <a:ext cx="6008915" cy="5103222"/>
          </a:xfrm>
        </p:spPr>
        <p:txBody>
          <a:bodyPr>
            <a:normAutofit/>
          </a:bodyPr>
          <a:lstStyle/>
          <a:p>
            <a:r>
              <a:rPr lang="it-IT" sz="2000" b="1" dirty="0" err="1"/>
              <a:t>DistilRoberta</a:t>
            </a:r>
            <a:endParaRPr lang="it-IT" sz="2000" b="1" dirty="0"/>
          </a:p>
          <a:p>
            <a:pPr marL="457200" lvl="1" indent="0">
              <a:buNone/>
            </a:pPr>
            <a:r>
              <a:rPr lang="it-IT" sz="1600" dirty="0"/>
              <a:t>Ordinamento effettuato sul valore del sentimento decrescente</a:t>
            </a:r>
            <a:endParaRPr lang="it-IT" sz="2000" b="1" dirty="0"/>
          </a:p>
          <a:p>
            <a:r>
              <a:rPr lang="it-IT" sz="2000" b="1" dirty="0" err="1"/>
              <a:t>Vader</a:t>
            </a:r>
            <a:endParaRPr lang="it-IT" sz="2000" b="1" dirty="0"/>
          </a:p>
          <a:p>
            <a:pPr lvl="1">
              <a:buFont typeface="Wingdings" pitchFamily="2" charset="2"/>
              <a:buChar char="§"/>
            </a:pPr>
            <a:r>
              <a:rPr lang="it-IT" sz="1600" b="1" dirty="0"/>
              <a:t>Positivo</a:t>
            </a:r>
            <a:endParaRPr lang="it-IT" sz="1600" dirty="0"/>
          </a:p>
          <a:p>
            <a:pPr marL="914400" lvl="2" indent="0">
              <a:buNone/>
            </a:pPr>
            <a:r>
              <a:rPr lang="it-IT" sz="1200" dirty="0"/>
              <a:t>Utilizzato valore sentimento positivo decrescente</a:t>
            </a:r>
          </a:p>
          <a:p>
            <a:pPr lvl="1">
              <a:buFont typeface="Wingdings" pitchFamily="2" charset="2"/>
              <a:buChar char="§"/>
            </a:pPr>
            <a:r>
              <a:rPr lang="it-IT" sz="1600" b="1" dirty="0"/>
              <a:t>Neutrale</a:t>
            </a:r>
          </a:p>
          <a:p>
            <a:pPr marL="914400" lvl="2" indent="0">
              <a:buNone/>
            </a:pPr>
            <a:r>
              <a:rPr lang="it-IT" sz="1200" dirty="0"/>
              <a:t>Utilizzato valore sentimento neutrale decrescente</a:t>
            </a:r>
          </a:p>
          <a:p>
            <a:pPr lvl="1">
              <a:buFont typeface="Wingdings" pitchFamily="2" charset="2"/>
              <a:buChar char="§"/>
            </a:pPr>
            <a:r>
              <a:rPr lang="it-IT" sz="1600" b="1" dirty="0"/>
              <a:t>Negativo</a:t>
            </a:r>
          </a:p>
          <a:p>
            <a:pPr marL="914400" lvl="2" indent="0">
              <a:buNone/>
            </a:pPr>
            <a:r>
              <a:rPr lang="it-IT" sz="1200" dirty="0"/>
              <a:t>Utilizzato valore sentimento negativo decrescente</a:t>
            </a:r>
            <a:endParaRPr lang="it-IT" sz="2000" b="1" dirty="0"/>
          </a:p>
          <a:p>
            <a:r>
              <a:rPr lang="it-IT" sz="2000" b="1" dirty="0" err="1"/>
              <a:t>TextBlob</a:t>
            </a:r>
            <a:endParaRPr lang="it-IT" sz="2000" b="1" dirty="0"/>
          </a:p>
          <a:p>
            <a:pPr lvl="1">
              <a:buFont typeface="Wingdings" pitchFamily="2" charset="2"/>
              <a:buChar char="§"/>
            </a:pPr>
            <a:r>
              <a:rPr lang="it-IT" sz="1600" b="1" dirty="0"/>
              <a:t>Positivo</a:t>
            </a:r>
            <a:endParaRPr lang="it-IT" sz="1600" dirty="0"/>
          </a:p>
          <a:p>
            <a:pPr marL="914400" lvl="2" indent="0">
              <a:buNone/>
            </a:pPr>
            <a:r>
              <a:rPr lang="it-IT" sz="1200" dirty="0"/>
              <a:t>Utilizzato valore polarità decrescente</a:t>
            </a:r>
          </a:p>
          <a:p>
            <a:pPr lvl="1">
              <a:buFont typeface="Wingdings" pitchFamily="2" charset="2"/>
              <a:buChar char="§"/>
            </a:pPr>
            <a:r>
              <a:rPr lang="it-IT" sz="1600" b="1" dirty="0"/>
              <a:t>Negativo</a:t>
            </a:r>
            <a:endParaRPr lang="it-IT" sz="1600" dirty="0"/>
          </a:p>
          <a:p>
            <a:pPr marL="914400" lvl="2" indent="0">
              <a:buNone/>
            </a:pPr>
            <a:r>
              <a:rPr lang="it-IT" sz="1200" dirty="0"/>
              <a:t>Utilizzato valore polarità crescente</a:t>
            </a:r>
            <a:endParaRPr lang="it-IT" sz="1600" dirty="0"/>
          </a:p>
          <a:p>
            <a:endParaRPr lang="it-IT" sz="2000" b="1" dirty="0"/>
          </a:p>
          <a:p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67813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8893C3-E9CC-E3ED-7C4F-DE60EA70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069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/>
              <a:t>Ranking finale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198062-1E09-A870-3C69-67C67E659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8705" y="4145569"/>
            <a:ext cx="5821574" cy="1135917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C0A874B-F317-92AE-C6D1-8C2653AC1A14}"/>
                  </a:ext>
                </a:extLst>
              </p:cNvPr>
              <p:cNvSpPr txBox="1"/>
              <p:nvPr/>
            </p:nvSpPr>
            <p:spPr>
              <a:xfrm>
                <a:off x="6871063" y="2543154"/>
                <a:ext cx="4879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𝑅𝑎𝑛𝑘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𝑓𝑖𝑛𝑎𝑙𝑒</m:t>
                      </m:r>
                      <m:r>
                        <a:rPr lang="it-IT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𝑅𝑎𝑛𝑘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𝑠𝑒𝑛𝑡𝑖𝑚𝑒𝑛𝑡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𝑅𝑎𝑛𝑘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𝑝𝑒𝑟𝑡𝑖𝑛𝑒𝑛𝑐𝑒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C0A874B-F317-92AE-C6D1-8C2653AC1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3" y="2543154"/>
                <a:ext cx="487921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7FBC26-B0EB-3ADC-61EC-19B842D93AA2}"/>
              </a:ext>
            </a:extLst>
          </p:cNvPr>
          <p:cNvSpPr txBox="1"/>
          <p:nvPr/>
        </p:nvSpPr>
        <p:spPr>
          <a:xfrm>
            <a:off x="588068" y="1576514"/>
            <a:ext cx="6215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Ranking finale calcolato moltiplicando il ranking ottenuto dalla sentiment per il ranking ottenuto dalla pertinenza.</a:t>
            </a:r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I risultati sono poi stati ordinati su questo ranking.</a:t>
            </a:r>
          </a:p>
        </p:txBody>
      </p:sp>
    </p:spTree>
    <p:extLst>
      <p:ext uri="{BB962C8B-B14F-4D97-AF65-F5344CB8AC3E}">
        <p14:creationId xmlns:p14="http://schemas.microsoft.com/office/powerpoint/2010/main" val="102890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2CA6F-61B2-A563-E7B2-E02224D36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831" y="344156"/>
            <a:ext cx="3568337" cy="645069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/>
              <a:t>Benchmark</a:t>
            </a:r>
          </a:p>
        </p:txBody>
      </p:sp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81E14E4A-9C35-7923-8C39-F02AD616E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4155" y="666690"/>
            <a:ext cx="1495697" cy="1397364"/>
          </a:xfr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D01AEEE-D52E-D5EA-E388-442C5977C707}"/>
              </a:ext>
            </a:extLst>
          </p:cNvPr>
          <p:cNvSpPr txBox="1"/>
          <p:nvPr/>
        </p:nvSpPr>
        <p:spPr>
          <a:xfrm>
            <a:off x="478971" y="1532707"/>
            <a:ext cx="80205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Effettuato su un insieme di 100 recensioni prese in maniera casuale.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Testato con 10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Assegnato manualmente un valore nel range [0, 3] alle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Effettuato sulla categoria "Movies and TV".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Utilizzati algoritmi di ricerca </a:t>
            </a:r>
            <a:r>
              <a:rPr lang="it-IT" sz="2000" b="1" dirty="0"/>
              <a:t>TF-IDF</a:t>
            </a:r>
            <a:r>
              <a:rPr lang="it-IT" sz="2000" dirty="0"/>
              <a:t> e </a:t>
            </a:r>
            <a:r>
              <a:rPr lang="it-IT" sz="2000" b="1" dirty="0"/>
              <a:t>BM25F</a:t>
            </a:r>
            <a:r>
              <a:rPr lang="it-IT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Usato per sentiment </a:t>
            </a:r>
            <a:r>
              <a:rPr lang="it-IT" sz="2000" dirty="0" err="1"/>
              <a:t>analysis</a:t>
            </a:r>
            <a:r>
              <a:rPr lang="it-IT" sz="2000" dirty="0"/>
              <a:t> </a:t>
            </a:r>
            <a:r>
              <a:rPr lang="it-IT" sz="2000" dirty="0" err="1"/>
              <a:t>Vader</a:t>
            </a:r>
            <a:r>
              <a:rPr lang="it-IT" sz="2000" dirty="0"/>
              <a:t> positivo.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Calcolato sui risultati </a:t>
            </a:r>
            <a:r>
              <a:rPr lang="it-IT" sz="2000" b="1" dirty="0"/>
              <a:t>DCG</a:t>
            </a:r>
            <a:r>
              <a:rPr lang="it-IT" sz="2000" dirty="0"/>
              <a:t> e </a:t>
            </a:r>
            <a:r>
              <a:rPr lang="it-IT" sz="2000" b="1" dirty="0"/>
              <a:t>NDCG</a:t>
            </a:r>
            <a:r>
              <a:rPr lang="it-IT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FC46D1F-5796-97C8-B53F-98AA6A02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90" y="3037105"/>
            <a:ext cx="3008539" cy="285129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B30CFA4-1FAC-1A3D-5856-BAA07B86B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010" y="4289237"/>
            <a:ext cx="2681377" cy="93194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2D69DB3-85C1-C7C6-393E-0C0C7D7AE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98" y="4289237"/>
            <a:ext cx="2718163" cy="9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91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EA9C7B-6A10-85CA-1182-E236B1D2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063" y="365125"/>
            <a:ext cx="10578737" cy="671195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/>
              <a:t>Benchmark - TF-IDF</a:t>
            </a:r>
          </a:p>
        </p:txBody>
      </p:sp>
      <p:pic>
        <p:nvPicPr>
          <p:cNvPr id="4" name="Segnaposto contenuto 8">
            <a:extLst>
              <a:ext uri="{FF2B5EF4-FFF2-40B4-BE49-F238E27FC236}">
                <a16:creationId xmlns:a16="http://schemas.microsoft.com/office/drawing/2014/main" id="{61A4741E-6F8F-29FC-D4A4-70E06B3F3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593" y="2234316"/>
            <a:ext cx="4682853" cy="3512140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5AEF4C2-E27F-376C-FF00-B6044DF7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66" y="2234316"/>
            <a:ext cx="4682853" cy="35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03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2F5CE0-D4A8-35EC-A054-603A0AE7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82" y="365126"/>
            <a:ext cx="10456817" cy="627652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/>
              <a:t>Benchmark – BM25F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6861F5-7C34-BDBA-01F3-14DD997D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446" y="2117816"/>
            <a:ext cx="4654006" cy="3490505"/>
          </a:xfrm>
          <a:prstGeom prst="rect">
            <a:avLst/>
          </a:prstGeo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5D37B058-244D-B0C9-A43E-3B4AB5D4E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0550" y="2117816"/>
            <a:ext cx="4654006" cy="34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8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2DED9B-5EF5-A626-126B-8D4264614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288" y="365125"/>
            <a:ext cx="10573512" cy="826061"/>
          </a:xfrm>
        </p:spPr>
        <p:txBody>
          <a:bodyPr/>
          <a:lstStyle/>
          <a:p>
            <a:pPr algn="ctr"/>
            <a:r>
              <a:rPr lang="it-IT" b="1"/>
              <a:t>Dataset utilizzato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F54DDD-021B-1E07-1813-ADE03A37D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19" y="1438092"/>
            <a:ext cx="6699817" cy="1495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/>
              <a:t>Recensioni di Amazon </a:t>
            </a:r>
          </a:p>
          <a:p>
            <a:r>
              <a:rPr lang="it-IT" sz="2000"/>
              <a:t>Categorie: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1800"/>
              <a:t>Movies and TV:</a:t>
            </a:r>
            <a:r>
              <a:rPr lang="it-IT" sz="1600">
                <a:sym typeface="Wingdings" pitchFamily="2" charset="2"/>
              </a:rPr>
              <a:t>  </a:t>
            </a:r>
            <a:r>
              <a:rPr lang="it-IT" sz="1600"/>
              <a:t>      </a:t>
            </a:r>
            <a:r>
              <a:rPr lang="it-IT" sz="1400"/>
              <a:t>5-core:  </a:t>
            </a:r>
            <a:r>
              <a:rPr lang="it-IT" sz="1400">
                <a:sym typeface="Wingdings" pitchFamily="2" charset="2"/>
              </a:rPr>
              <a:t>25’000          metadata:   50’000</a:t>
            </a:r>
            <a:endParaRPr lang="it-IT" sz="1600">
              <a:sym typeface="Wingdings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1800">
                <a:sym typeface="Wingdings" pitchFamily="2" charset="2"/>
              </a:rPr>
              <a:t>CD and </a:t>
            </a:r>
            <a:r>
              <a:rPr lang="it-IT" sz="1800" err="1">
                <a:sym typeface="Wingdings" pitchFamily="2" charset="2"/>
              </a:rPr>
              <a:t>Vinyl</a:t>
            </a:r>
            <a:r>
              <a:rPr lang="it-IT" sz="1800">
                <a:sym typeface="Wingdings" pitchFamily="2" charset="2"/>
              </a:rPr>
              <a:t>:           </a:t>
            </a:r>
            <a:r>
              <a:rPr lang="it-IT" sz="1400">
                <a:sym typeface="Wingdings" pitchFamily="2" charset="2"/>
              </a:rPr>
              <a:t>5-core:  25’000          metadata:   50’000</a:t>
            </a:r>
            <a:endParaRPr lang="it-IT" sz="1600">
              <a:sym typeface="Wingdings" pitchFamily="2" charset="2"/>
            </a:endParaRPr>
          </a:p>
          <a:p>
            <a:pPr marL="0" indent="0">
              <a:buNone/>
            </a:pPr>
            <a:endParaRPr lang="it-IT" sz="20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B8B3C95-EA77-26CB-9E62-6D6A2247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295" y="1762929"/>
            <a:ext cx="1619235" cy="386500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78DD922-1A9A-E34F-9E7E-A54A7DF5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259" y="1762929"/>
            <a:ext cx="2687036" cy="386770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52CAB1-D256-3017-A868-17B95F2E09BB}"/>
              </a:ext>
            </a:extLst>
          </p:cNvPr>
          <p:cNvSpPr txBox="1"/>
          <p:nvPr/>
        </p:nvSpPr>
        <p:spPr>
          <a:xfrm>
            <a:off x="8078346" y="5630633"/>
            <a:ext cx="4033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solidFill>
                  <a:schemeClr val="accent1"/>
                </a:solidFill>
              </a:rPr>
              <a:t>Fonte: https://</a:t>
            </a:r>
            <a:r>
              <a:rPr lang="it-IT" sz="1200" err="1">
                <a:solidFill>
                  <a:schemeClr val="accent1"/>
                </a:solidFill>
              </a:rPr>
              <a:t>nijianmo.github.io</a:t>
            </a:r>
            <a:r>
              <a:rPr lang="it-IT" sz="1200">
                <a:solidFill>
                  <a:schemeClr val="accent1"/>
                </a:solidFill>
              </a:rPr>
              <a:t>/</a:t>
            </a:r>
            <a:r>
              <a:rPr lang="it-IT" sz="1200" err="1">
                <a:solidFill>
                  <a:schemeClr val="accent1"/>
                </a:solidFill>
              </a:rPr>
              <a:t>amazon</a:t>
            </a:r>
            <a:r>
              <a:rPr lang="it-IT" sz="1200">
                <a:solidFill>
                  <a:schemeClr val="accent1"/>
                </a:solidFill>
              </a:rPr>
              <a:t>/</a:t>
            </a:r>
            <a:r>
              <a:rPr lang="it-IT" sz="1200" err="1">
                <a:solidFill>
                  <a:schemeClr val="accent1"/>
                </a:solidFill>
              </a:rPr>
              <a:t>index.html</a:t>
            </a:r>
            <a:endParaRPr lang="it-IT" sz="1200">
              <a:solidFill>
                <a:schemeClr val="accent1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CBC1BB2-7027-D885-398D-A29566EB2052}"/>
              </a:ext>
            </a:extLst>
          </p:cNvPr>
          <p:cNvSpPr txBox="1"/>
          <p:nvPr/>
        </p:nvSpPr>
        <p:spPr>
          <a:xfrm>
            <a:off x="1570812" y="3432187"/>
            <a:ext cx="135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5-core </a:t>
            </a:r>
            <a:r>
              <a:rPr lang="it-IT" sz="1400" err="1"/>
              <a:t>example</a:t>
            </a:r>
            <a:r>
              <a:rPr lang="it-IT" sz="1400"/>
              <a:t>: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5633A0F-10D2-107A-9DED-1B0874D041B9}"/>
              </a:ext>
            </a:extLst>
          </p:cNvPr>
          <p:cNvSpPr txBox="1"/>
          <p:nvPr/>
        </p:nvSpPr>
        <p:spPr>
          <a:xfrm>
            <a:off x="5294402" y="3429000"/>
            <a:ext cx="160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Metadata </a:t>
            </a:r>
            <a:r>
              <a:rPr lang="it-IT" sz="1400" err="1"/>
              <a:t>example</a:t>
            </a:r>
            <a:r>
              <a:rPr lang="it-IT" sz="1400"/>
              <a:t>:</a:t>
            </a:r>
          </a:p>
        </p:txBody>
      </p:sp>
      <p:pic>
        <p:nvPicPr>
          <p:cNvPr id="114" name="Immagine 113">
            <a:extLst>
              <a:ext uri="{FF2B5EF4-FFF2-40B4-BE49-F238E27FC236}">
                <a16:creationId xmlns:a16="http://schemas.microsoft.com/office/drawing/2014/main" id="{2A915134-A294-B756-C283-7E183AC84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489" y="207052"/>
            <a:ext cx="1293953" cy="984134"/>
          </a:xfrm>
          <a:prstGeom prst="rect">
            <a:avLst/>
          </a:prstGeom>
        </p:spPr>
      </p:pic>
      <p:pic>
        <p:nvPicPr>
          <p:cNvPr id="116" name="Immagine 115">
            <a:extLst>
              <a:ext uri="{FF2B5EF4-FFF2-40B4-BE49-F238E27FC236}">
                <a16:creationId xmlns:a16="http://schemas.microsoft.com/office/drawing/2014/main" id="{625A6D02-16CA-A88D-BCAD-30CB1B709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530" y="3902460"/>
            <a:ext cx="3176814" cy="2693941"/>
          </a:xfrm>
          <a:prstGeom prst="rect">
            <a:avLst/>
          </a:prstGeom>
        </p:spPr>
      </p:pic>
      <p:pic>
        <p:nvPicPr>
          <p:cNvPr id="120" name="Immagine 119">
            <a:extLst>
              <a:ext uri="{FF2B5EF4-FFF2-40B4-BE49-F238E27FC236}">
                <a16:creationId xmlns:a16="http://schemas.microsoft.com/office/drawing/2014/main" id="{DDD591BC-E5A5-B640-EC1D-8380BC0AC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24" y="3902460"/>
            <a:ext cx="3811243" cy="22327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4" name="Input penna 123">
                <a:extLst>
                  <a:ext uri="{FF2B5EF4-FFF2-40B4-BE49-F238E27FC236}">
                    <a16:creationId xmlns:a16="http://schemas.microsoft.com/office/drawing/2014/main" id="{4BA83B58-2B1F-3A4B-8236-BD9F96A27E5A}"/>
                  </a:ext>
                </a:extLst>
              </p14:cNvPr>
              <p14:cNvContentPartPr/>
              <p14:nvPr/>
            </p14:nvContentPartPr>
            <p14:xfrm>
              <a:off x="7909332" y="2682662"/>
              <a:ext cx="601560" cy="10800"/>
            </p14:xfrm>
          </p:contentPart>
        </mc:Choice>
        <mc:Fallback xmlns="">
          <p:pic>
            <p:nvPicPr>
              <p:cNvPr id="124" name="Input penna 123">
                <a:extLst>
                  <a:ext uri="{FF2B5EF4-FFF2-40B4-BE49-F238E27FC236}">
                    <a16:creationId xmlns:a16="http://schemas.microsoft.com/office/drawing/2014/main" id="{4BA83B58-2B1F-3A4B-8236-BD9F96A27E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73332" y="2610662"/>
                <a:ext cx="6732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7" name="Input penna 126">
                <a:extLst>
                  <a:ext uri="{FF2B5EF4-FFF2-40B4-BE49-F238E27FC236}">
                    <a16:creationId xmlns:a16="http://schemas.microsoft.com/office/drawing/2014/main" id="{3E8B29F5-4714-CE2A-53EC-6FBAA87D7538}"/>
                  </a:ext>
                </a:extLst>
              </p14:cNvPr>
              <p14:cNvContentPartPr/>
              <p14:nvPr/>
            </p14:nvContentPartPr>
            <p14:xfrm>
              <a:off x="9341052" y="2688422"/>
              <a:ext cx="959040" cy="14760"/>
            </p14:xfrm>
          </p:contentPart>
        </mc:Choice>
        <mc:Fallback xmlns="">
          <p:pic>
            <p:nvPicPr>
              <p:cNvPr id="127" name="Input penna 126">
                <a:extLst>
                  <a:ext uri="{FF2B5EF4-FFF2-40B4-BE49-F238E27FC236}">
                    <a16:creationId xmlns:a16="http://schemas.microsoft.com/office/drawing/2014/main" id="{3E8B29F5-4714-CE2A-53EC-6FBAA87D75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05412" y="2616422"/>
                <a:ext cx="10306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8" name="Input penna 127">
                <a:extLst>
                  <a:ext uri="{FF2B5EF4-FFF2-40B4-BE49-F238E27FC236}">
                    <a16:creationId xmlns:a16="http://schemas.microsoft.com/office/drawing/2014/main" id="{6D5B3C72-3163-E9E1-C912-000FC9D139CE}"/>
                  </a:ext>
                </a:extLst>
              </p14:cNvPr>
              <p14:cNvContentPartPr/>
              <p14:nvPr/>
            </p14:nvContentPartPr>
            <p14:xfrm>
              <a:off x="10597812" y="2690942"/>
              <a:ext cx="1026360" cy="18360"/>
            </p14:xfrm>
          </p:contentPart>
        </mc:Choice>
        <mc:Fallback xmlns="">
          <p:pic>
            <p:nvPicPr>
              <p:cNvPr id="128" name="Input penna 127">
                <a:extLst>
                  <a:ext uri="{FF2B5EF4-FFF2-40B4-BE49-F238E27FC236}">
                    <a16:creationId xmlns:a16="http://schemas.microsoft.com/office/drawing/2014/main" id="{6D5B3C72-3163-E9E1-C912-000FC9D139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61812" y="2618942"/>
                <a:ext cx="10980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8948CC1B-8858-C211-AD9B-94D1414D6896}"/>
                  </a:ext>
                </a:extLst>
              </p14:cNvPr>
              <p14:cNvContentPartPr/>
              <p14:nvPr/>
            </p14:nvContentPartPr>
            <p14:xfrm>
              <a:off x="7947492" y="4192142"/>
              <a:ext cx="555840" cy="324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8948CC1B-8858-C211-AD9B-94D1414D68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11492" y="4120142"/>
                <a:ext cx="627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0" name="Input penna 129">
                <a:extLst>
                  <a:ext uri="{FF2B5EF4-FFF2-40B4-BE49-F238E27FC236}">
                    <a16:creationId xmlns:a16="http://schemas.microsoft.com/office/drawing/2014/main" id="{BEEFCEA3-A166-B495-CDEF-203FF22093A5}"/>
                  </a:ext>
                </a:extLst>
              </p14:cNvPr>
              <p14:cNvContentPartPr/>
              <p14:nvPr/>
            </p14:nvContentPartPr>
            <p14:xfrm>
              <a:off x="9309372" y="4195742"/>
              <a:ext cx="985680" cy="6840"/>
            </p14:xfrm>
          </p:contentPart>
        </mc:Choice>
        <mc:Fallback xmlns="">
          <p:pic>
            <p:nvPicPr>
              <p:cNvPr id="130" name="Input penna 129">
                <a:extLst>
                  <a:ext uri="{FF2B5EF4-FFF2-40B4-BE49-F238E27FC236}">
                    <a16:creationId xmlns:a16="http://schemas.microsoft.com/office/drawing/2014/main" id="{BEEFCEA3-A166-B495-CDEF-203FF22093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73372" y="4123742"/>
                <a:ext cx="10573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1" name="Input penna 130">
                <a:extLst>
                  <a:ext uri="{FF2B5EF4-FFF2-40B4-BE49-F238E27FC236}">
                    <a16:creationId xmlns:a16="http://schemas.microsoft.com/office/drawing/2014/main" id="{F087BD2B-B045-7E06-C5B6-6DA35499E2AE}"/>
                  </a:ext>
                </a:extLst>
              </p14:cNvPr>
              <p14:cNvContentPartPr/>
              <p14:nvPr/>
            </p14:nvContentPartPr>
            <p14:xfrm>
              <a:off x="10582692" y="4201502"/>
              <a:ext cx="1049760" cy="10080"/>
            </p14:xfrm>
          </p:contentPart>
        </mc:Choice>
        <mc:Fallback xmlns="">
          <p:pic>
            <p:nvPicPr>
              <p:cNvPr id="131" name="Input penna 130">
                <a:extLst>
                  <a:ext uri="{FF2B5EF4-FFF2-40B4-BE49-F238E27FC236}">
                    <a16:creationId xmlns:a16="http://schemas.microsoft.com/office/drawing/2014/main" id="{F087BD2B-B045-7E06-C5B6-6DA35499E2A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47052" y="4129502"/>
                <a:ext cx="1121400" cy="1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105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7A3E-3726-776A-22C0-B9DC9EE6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pPr algn="ctr"/>
            <a:r>
              <a:rPr lang="it-IT" b="1"/>
              <a:t>Software utilizzato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1E6CD9-F1AB-3EEC-EFB8-395D7A3D5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2178"/>
            <a:ext cx="10515600" cy="2020186"/>
          </a:xfrm>
        </p:spPr>
        <p:txBody>
          <a:bodyPr/>
          <a:lstStyle/>
          <a:p>
            <a:r>
              <a:rPr lang="it-IT" dirty="0"/>
              <a:t>Suddiviso in 4 parti:</a:t>
            </a:r>
          </a:p>
          <a:p>
            <a:pPr lvl="1">
              <a:buFont typeface="Wingdings" pitchFamily="2" charset="2"/>
              <a:buChar char="§"/>
            </a:pPr>
            <a:r>
              <a:rPr lang="it-IT" sz="1800" dirty="0" err="1"/>
              <a:t>JSON_Dataset</a:t>
            </a:r>
            <a:r>
              <a:rPr lang="it-IT" sz="1800" dirty="0"/>
              <a:t>: 		Creazione da file </a:t>
            </a:r>
            <a:r>
              <a:rPr lang="it-IT" sz="1800" dirty="0" err="1"/>
              <a:t>json</a:t>
            </a:r>
            <a:r>
              <a:rPr lang="it-IT" sz="1800" dirty="0"/>
              <a:t> di un file csv </a:t>
            </a:r>
          </a:p>
          <a:p>
            <a:pPr lvl="1">
              <a:buFont typeface="Wingdings" pitchFamily="2" charset="2"/>
              <a:buChar char="§"/>
            </a:pPr>
            <a:r>
              <a:rPr lang="it-IT" sz="1800" dirty="0" err="1"/>
              <a:t>Indexing_Database</a:t>
            </a:r>
            <a:r>
              <a:rPr lang="it-IT" sz="1800" dirty="0"/>
              <a:t>:		Creazione index dal file csv</a:t>
            </a:r>
            <a:endParaRPr lang="it-IT" sz="1800" dirty="0">
              <a:sym typeface="Wingdings" pitchFamily="2" charset="2"/>
            </a:endParaRPr>
          </a:p>
          <a:p>
            <a:pPr lvl="1">
              <a:buFont typeface="Wingdings" pitchFamily="2" charset="2"/>
              <a:buChar char="§"/>
            </a:pPr>
            <a:r>
              <a:rPr lang="it-IT" sz="1800" dirty="0" err="1"/>
              <a:t>Search_and_Result</a:t>
            </a:r>
            <a:r>
              <a:rPr lang="it-IT" sz="1800" dirty="0"/>
              <a:t>:		Ricerca nell’index ed elaborazione risultati </a:t>
            </a:r>
          </a:p>
          <a:p>
            <a:pPr lvl="1">
              <a:buFont typeface="Wingdings" pitchFamily="2" charset="2"/>
              <a:buChar char="§"/>
            </a:pPr>
            <a:r>
              <a:rPr lang="it-IT" sz="1800" dirty="0"/>
              <a:t>Benchmark:	 		Benchmark su risultati ottenuti da alcune query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5B04375-2C7B-373E-1876-3E03E29B1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0" y="1363013"/>
            <a:ext cx="1086441" cy="10758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4FEF293-D4B5-D41D-5E76-5749376EFEA7}"/>
              </a:ext>
            </a:extLst>
          </p:cNvPr>
          <p:cNvSpPr txBox="1"/>
          <p:nvPr/>
        </p:nvSpPr>
        <p:spPr>
          <a:xfrm>
            <a:off x="838200" y="1639350"/>
            <a:ext cx="343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/>
              <a:t>Python e </a:t>
            </a:r>
            <a:r>
              <a:rPr lang="it-IT" sz="2800" err="1"/>
              <a:t>whoosh</a:t>
            </a:r>
            <a:endParaRPr lang="it-IT" sz="2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403A397-5070-3543-086E-7986AF31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410" y="1449783"/>
            <a:ext cx="3088486" cy="9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9C4191-7275-3989-9BC1-808BA29F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Query Language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9BEBF3-3E98-DF02-8F0B-BDC4CB046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42" y="1765116"/>
            <a:ext cx="7128835" cy="4276910"/>
          </a:xfrm>
        </p:spPr>
        <p:txBody>
          <a:bodyPr/>
          <a:lstStyle/>
          <a:p>
            <a:r>
              <a:rPr lang="it-IT" dirty="0"/>
              <a:t>Supporto alle queries con OR di default</a:t>
            </a:r>
          </a:p>
          <a:p>
            <a:r>
              <a:rPr lang="it-IT" dirty="0"/>
              <a:t>Operatori booleani OR/AND/NOT</a:t>
            </a:r>
          </a:p>
          <a:p>
            <a:r>
              <a:rPr lang="it-IT" dirty="0"/>
              <a:t>Doppi apici (" ") per </a:t>
            </a:r>
            <a:r>
              <a:rPr lang="it-IT" dirty="0" err="1"/>
              <a:t>proximity</a:t>
            </a:r>
            <a:r>
              <a:rPr lang="it-IT" dirty="0"/>
              <a:t> </a:t>
            </a:r>
            <a:r>
              <a:rPr lang="it-IT" dirty="0" err="1"/>
              <a:t>search</a:t>
            </a:r>
            <a:endParaRPr lang="it-IT" dirty="0"/>
          </a:p>
          <a:p>
            <a:r>
              <a:rPr lang="it-IT" dirty="0"/>
              <a:t>Ricerca su field</a:t>
            </a:r>
          </a:p>
          <a:p>
            <a:r>
              <a:rPr lang="it-IT" dirty="0"/>
              <a:t>Wildcard queries (? O *)</a:t>
            </a:r>
          </a:p>
          <a:p>
            <a:r>
              <a:rPr lang="it-IT" dirty="0"/>
              <a:t>Range queries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 filtri possono essere usati in combinazione.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F505B32-F830-39D2-D0EC-FA221000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830" y="365125"/>
            <a:ext cx="1850474" cy="10047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0BEE64F-9231-0FF8-C80A-D0408B9F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886" y="2119781"/>
            <a:ext cx="3947641" cy="155899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E5CE056-3D46-D3A8-5812-341220411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886" y="4091247"/>
            <a:ext cx="3947641" cy="15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9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AC6858-5A09-2A0B-8BC4-085A441F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 err="1"/>
              <a:t>Indexing</a:t>
            </a:r>
            <a:r>
              <a:rPr lang="it-IT" b="1" dirty="0"/>
              <a:t> e </a:t>
            </a:r>
            <a:r>
              <a:rPr lang="it-IT" b="1" dirty="0" err="1"/>
              <a:t>Preprocessing</a:t>
            </a:r>
            <a:endParaRPr lang="it-IT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B955E9-9253-9282-4AAE-AEA9C1D6C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05" y="1690688"/>
            <a:ext cx="7412665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Whoosh</a:t>
            </a:r>
            <a:r>
              <a:rPr lang="it-IT" dirty="0"/>
              <a:t> consente la creazione di un index.</a:t>
            </a:r>
          </a:p>
          <a:p>
            <a:pPr marL="0" indent="0">
              <a:buNone/>
            </a:pPr>
            <a:r>
              <a:rPr lang="it-IT" dirty="0"/>
              <a:t>Attraverso uno schema vengono specificati i campi dei documenti nell'index.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Il </a:t>
            </a:r>
            <a:r>
              <a:rPr lang="it-IT" dirty="0" err="1"/>
              <a:t>preprocessing</a:t>
            </a:r>
            <a:r>
              <a:rPr lang="it-IT" dirty="0"/>
              <a:t> viene effettuato attraverso:</a:t>
            </a:r>
          </a:p>
          <a:p>
            <a:pPr lvl="1"/>
            <a:r>
              <a:rPr lang="it-IT" dirty="0"/>
              <a:t>Analisi lessicale del testo.</a:t>
            </a:r>
          </a:p>
          <a:p>
            <a:pPr lvl="1"/>
            <a:r>
              <a:rPr lang="it-IT" dirty="0"/>
              <a:t>Eliminazione delle </a:t>
            </a:r>
            <a:r>
              <a:rPr lang="it-IT" dirty="0" err="1"/>
              <a:t>stopwords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Stemming</a:t>
            </a:r>
            <a:r>
              <a:rPr lang="it-IT" dirty="0"/>
              <a:t>.</a:t>
            </a:r>
          </a:p>
          <a:p>
            <a:pPr marL="457200" lvl="1" indent="0">
              <a:buNone/>
            </a:pPr>
            <a:endParaRPr lang="it-IT" sz="2000" dirty="0"/>
          </a:p>
          <a:p>
            <a:pPr lvl="1"/>
            <a:endParaRPr lang="it-IT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025E8C8-8F3C-B12C-7D70-B7D4E487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70" y="2551800"/>
            <a:ext cx="4564025" cy="26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7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247E5-AE83-6ED2-37E0-9AA16285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895"/>
            <a:ext cx="10515600" cy="1042295"/>
          </a:xfrm>
        </p:spPr>
        <p:txBody>
          <a:bodyPr/>
          <a:lstStyle/>
          <a:p>
            <a:pPr algn="ctr"/>
            <a:r>
              <a:rPr lang="it-IT" b="1" dirty="0"/>
              <a:t>Query Expansion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27502E-C82F-6F70-3C53-3ABC4C063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9" y="1592595"/>
            <a:ext cx="7328185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Due tipologie di ricerca:</a:t>
            </a:r>
          </a:p>
          <a:p>
            <a:r>
              <a:rPr lang="it-IT" b="1" dirty="0"/>
              <a:t>Ricerca precisa:</a:t>
            </a:r>
          </a:p>
          <a:p>
            <a:pPr lvl="1">
              <a:buFontTx/>
              <a:buChar char="-"/>
            </a:pPr>
            <a:r>
              <a:rPr lang="it-IT" dirty="0"/>
              <a:t>Effettuata tramite doppi apici (" ").</a:t>
            </a:r>
          </a:p>
          <a:p>
            <a:pPr lvl="1">
              <a:buFontTx/>
              <a:buChar char="-"/>
            </a:pPr>
            <a:r>
              <a:rPr lang="it-IT" dirty="0"/>
              <a:t>Ricerca solo le parole inserite nella query.</a:t>
            </a:r>
          </a:p>
          <a:p>
            <a:r>
              <a:rPr lang="it-IT" b="1" dirty="0"/>
              <a:t>Ricerca non precisa:</a:t>
            </a:r>
          </a:p>
          <a:p>
            <a:pPr lvl="1">
              <a:buFontTx/>
              <a:buChar char="-"/>
            </a:pPr>
            <a:r>
              <a:rPr lang="it-IT" dirty="0"/>
              <a:t>Le parole vengono separate.</a:t>
            </a:r>
          </a:p>
          <a:p>
            <a:pPr lvl="1">
              <a:buFontTx/>
              <a:buChar char="-"/>
            </a:pPr>
            <a:r>
              <a:rPr lang="it-IT" dirty="0"/>
              <a:t>Per ciascuna parola vengono cercati i suoi sinonimi.</a:t>
            </a:r>
          </a:p>
          <a:p>
            <a:pPr lvl="1">
              <a:buFontTx/>
              <a:buChar char="-"/>
            </a:pPr>
            <a:r>
              <a:rPr lang="it-IT" dirty="0"/>
              <a:t>L'espansione della query viene fatta tramite thesaurus </a:t>
            </a:r>
            <a:r>
              <a:rPr lang="it-IT" b="1" dirty="0" err="1"/>
              <a:t>Wordnet</a:t>
            </a:r>
            <a:r>
              <a:rPr lang="it-IT" dirty="0"/>
              <a:t>.</a:t>
            </a:r>
          </a:p>
          <a:p>
            <a:pPr lvl="1">
              <a:buFontTx/>
              <a:buChar char="-"/>
            </a:pPr>
            <a:r>
              <a:rPr lang="it-IT" dirty="0"/>
              <a:t>Si aggiungono i sinonimi alla lista di ricerca.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13FADA-BA22-6CC5-C0D5-7DF8AC6E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385" y="3884779"/>
            <a:ext cx="3711659" cy="19507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190D382-6688-45D2-76AA-15194E742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385" y="1592595"/>
            <a:ext cx="3703902" cy="195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0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FF97B1-BDF9-060D-E736-89F7665C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	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F8BA0F-9477-2B18-9049-251D4EB8D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5" r="16601" b="32160"/>
          <a:stretch/>
        </p:blipFill>
        <p:spPr>
          <a:xfrm>
            <a:off x="1099655" y="621792"/>
            <a:ext cx="9741251" cy="5614416"/>
          </a:xfrm>
        </p:spPr>
      </p:pic>
    </p:spTree>
    <p:extLst>
      <p:ext uri="{BB962C8B-B14F-4D97-AF65-F5344CB8AC3E}">
        <p14:creationId xmlns:p14="http://schemas.microsoft.com/office/powerpoint/2010/main" val="1662031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72695-850A-59B7-9AB1-F77C5375D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914"/>
            <a:ext cx="10515600" cy="610235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000" b="1" dirty="0"/>
              <a:t>Score </a:t>
            </a:r>
            <a:r>
              <a:rPr lang="it-IT" sz="4000" b="1" dirty="0" err="1"/>
              <a:t>Pertinence</a:t>
            </a:r>
            <a:r>
              <a:rPr lang="it-IT" sz="4000" b="1" dirty="0"/>
              <a:t>: TF-IDF, BM25F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7B275FA3-A05B-92D1-1002-99F236619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774" y="2753248"/>
            <a:ext cx="1897930" cy="587047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D33CE44-0713-D3D8-3E39-13252517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889" y="2919974"/>
            <a:ext cx="4309200" cy="12499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DE862CC-F580-0396-8561-5A9E7A454D4C}"/>
              </a:ext>
            </a:extLst>
          </p:cNvPr>
          <p:cNvSpPr txBox="1"/>
          <p:nvPr/>
        </p:nvSpPr>
        <p:spPr>
          <a:xfrm>
            <a:off x="653720" y="973775"/>
            <a:ext cx="6513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/>
              <a:t>Term</a:t>
            </a:r>
            <a:r>
              <a:rPr lang="it-IT" sz="2000" b="1" dirty="0"/>
              <a:t> Frequency- Inverse </a:t>
            </a:r>
            <a:r>
              <a:rPr lang="it-IT" sz="2000" b="1" dirty="0" err="1"/>
              <a:t>document</a:t>
            </a:r>
            <a:r>
              <a:rPr lang="it-IT" sz="2000" b="1" dirty="0"/>
              <a:t> frequency</a:t>
            </a:r>
            <a:endParaRPr lang="it-IT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/>
              <a:t>Semplice implementazione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/>
              <a:t>Non considera ordine delle parole e lunghezza documenti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/>
              <a:t>Basato sulla ricorrenza delle parole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/>
              <a:t>Score basso per parole comuni, score alto per termini poco ricorrenti</a:t>
            </a:r>
          </a:p>
          <a:p>
            <a:endParaRPr lang="it-IT" sz="2000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9142DD-CA92-083A-1F09-6DB76F0228CA}"/>
              </a:ext>
            </a:extLst>
          </p:cNvPr>
          <p:cNvSpPr txBox="1"/>
          <p:nvPr/>
        </p:nvSpPr>
        <p:spPr>
          <a:xfrm>
            <a:off x="653719" y="3607723"/>
            <a:ext cx="65134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/>
              <a:t>BestMatch</a:t>
            </a:r>
            <a:r>
              <a:rPr lang="it-IT" sz="2000" b="1" dirty="0"/>
              <a:t> 25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/>
              <a:t>Implementazione più complessa (maggior numero di parametri)</a:t>
            </a:r>
            <a:br>
              <a:rPr lang="it-IT" sz="1600" dirty="0"/>
            </a:br>
            <a:r>
              <a:rPr lang="it-IT" sz="1600" dirty="0"/>
              <a:t>Esempio: Lunghezza media documenti, lunghezza query di ricerca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/>
              <a:t>Considera l'ordine delle parole e lunghezza dei documenti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BCD32F-F747-58A0-A04F-BEDDA083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086" y="2724827"/>
            <a:ext cx="1065343" cy="64388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82D274C-789E-B2FA-5EC2-24D9459F4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19" y="5179853"/>
            <a:ext cx="1579585" cy="71020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2246F06-2893-01FC-0633-506D10587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625" y="5148189"/>
            <a:ext cx="4398264" cy="7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1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57111C-99C5-92D6-5954-3A27F11E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497" y="381910"/>
            <a:ext cx="6305005" cy="593450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Sentiment Analyzer: </a:t>
            </a:r>
            <a:r>
              <a:rPr lang="it-IT" b="1" dirty="0" err="1"/>
              <a:t>Vader</a:t>
            </a:r>
            <a:endParaRPr lang="it-IT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E5262B-0A30-7557-281A-02CB85414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606" y="1219200"/>
            <a:ext cx="5695405" cy="525689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sz="4200" b="0" i="0" u="sng" dirty="0">
                <a:effectLst/>
                <a:latin typeface="gg sans"/>
                <a:hlinkClick r:id="rId2" tooltip="https://github.com/cjhutto/vaderSentiment"/>
              </a:rPr>
              <a:t>Https://github.com/cjhutto/vaderSentiment</a:t>
            </a:r>
            <a:endParaRPr lang="it-IT" sz="4200" b="0" i="0" u="sng" dirty="0">
              <a:effectLst/>
              <a:latin typeface="gg sans"/>
            </a:endParaRPr>
          </a:p>
          <a:p>
            <a:pPr marL="0" indent="0">
              <a:buNone/>
            </a:pPr>
            <a:endParaRPr lang="it-IT" dirty="0">
              <a:latin typeface="gg sans"/>
            </a:endParaRPr>
          </a:p>
          <a:p>
            <a:r>
              <a:rPr lang="it-IT" sz="4200" b="0" i="0" dirty="0">
                <a:effectLst/>
                <a:latin typeface="gg sans"/>
              </a:rPr>
              <a:t>Fornisce </a:t>
            </a:r>
            <a:r>
              <a:rPr lang="it-IT" sz="4200" dirty="0">
                <a:latin typeface="gg sans"/>
              </a:rPr>
              <a:t>3</a:t>
            </a:r>
            <a:r>
              <a:rPr lang="it-IT" sz="4200" b="0" i="0" dirty="0">
                <a:effectLst/>
                <a:latin typeface="gg sans"/>
              </a:rPr>
              <a:t> valori nel range [0, 1]:</a:t>
            </a:r>
          </a:p>
          <a:p>
            <a:pPr lvl="1">
              <a:buFont typeface="Wingdings" pitchFamily="2" charset="2"/>
              <a:buChar char="§"/>
            </a:pPr>
            <a:r>
              <a:rPr lang="it-IT" sz="3400" b="0" i="0" dirty="0">
                <a:effectLst/>
                <a:latin typeface="gg sans"/>
              </a:rPr>
              <a:t>Valore positivo</a:t>
            </a:r>
          </a:p>
          <a:p>
            <a:pPr lvl="1">
              <a:buFont typeface="Wingdings" pitchFamily="2" charset="2"/>
              <a:buChar char="§"/>
            </a:pPr>
            <a:r>
              <a:rPr lang="it-IT" sz="3400" b="0" i="0" dirty="0">
                <a:effectLst/>
                <a:latin typeface="gg sans"/>
              </a:rPr>
              <a:t>Valore </a:t>
            </a:r>
            <a:r>
              <a:rPr lang="it-IT" sz="3400" dirty="0">
                <a:latin typeface="gg sans"/>
              </a:rPr>
              <a:t>neutrale</a:t>
            </a:r>
          </a:p>
          <a:p>
            <a:pPr lvl="1">
              <a:buFont typeface="Wingdings" pitchFamily="2" charset="2"/>
              <a:buChar char="§"/>
            </a:pPr>
            <a:r>
              <a:rPr lang="it-IT" sz="3400" b="0" i="0" dirty="0">
                <a:effectLst/>
                <a:latin typeface="gg sans"/>
              </a:rPr>
              <a:t>Valore negativo</a:t>
            </a:r>
          </a:p>
          <a:p>
            <a:pPr marL="457200" lvl="1" indent="0">
              <a:buNone/>
            </a:pPr>
            <a:endParaRPr lang="it-IT" sz="1900" b="0" i="0" dirty="0">
              <a:effectLst/>
              <a:latin typeface="gg sans"/>
            </a:endParaRPr>
          </a:p>
          <a:p>
            <a:r>
              <a:rPr lang="it-IT" sz="4200" dirty="0"/>
              <a:t>Fornisce 1 valore nel range[-1, 1]:</a:t>
            </a:r>
          </a:p>
          <a:p>
            <a:pPr lvl="1">
              <a:buFont typeface="Wingdings" pitchFamily="2" charset="2"/>
              <a:buChar char="§"/>
            </a:pPr>
            <a:r>
              <a:rPr lang="it-IT" sz="3400" dirty="0"/>
              <a:t>Valore compound </a:t>
            </a:r>
          </a:p>
          <a:p>
            <a:pPr marL="914400" lvl="2" indent="0">
              <a:buNone/>
            </a:pPr>
            <a:r>
              <a:rPr lang="it-IT" sz="2500" dirty="0"/>
              <a:t>Valore negativo: [-1, -0.05]</a:t>
            </a:r>
          </a:p>
          <a:p>
            <a:pPr marL="914400" lvl="2" indent="0">
              <a:buNone/>
            </a:pPr>
            <a:r>
              <a:rPr lang="it-IT" sz="2500" dirty="0"/>
              <a:t>Valore neutrale: [-0.05, +0.05]</a:t>
            </a:r>
          </a:p>
          <a:p>
            <a:pPr marL="914400" lvl="2" indent="0">
              <a:buNone/>
            </a:pPr>
            <a:r>
              <a:rPr lang="it-IT" sz="2500" dirty="0"/>
              <a:t>Valore positivo: [+0.05, 1]</a:t>
            </a:r>
          </a:p>
          <a:p>
            <a:pPr marL="914400" lvl="2" indent="0">
              <a:buNone/>
            </a:pPr>
            <a:endParaRPr lang="it-IT" sz="1500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sz="2300" dirty="0"/>
          </a:p>
          <a:p>
            <a:pPr marL="0" indent="0">
              <a:buNone/>
            </a:pPr>
            <a:r>
              <a:rPr lang="it-IT" sz="2300" b="0" i="0" dirty="0" err="1">
                <a:solidFill>
                  <a:srgbClr val="000000"/>
                </a:solidFill>
                <a:effectLst/>
                <a:latin typeface="inherit"/>
              </a:rPr>
              <a:t>Hutto</a:t>
            </a:r>
            <a:r>
              <a:rPr lang="it-IT" sz="2300" b="0" i="0" dirty="0">
                <a:solidFill>
                  <a:srgbClr val="000000"/>
                </a:solidFill>
                <a:effectLst/>
                <a:latin typeface="inherit"/>
              </a:rPr>
              <a:t>, C.J. &amp; Gilbert, E.E. (2014). VADER: A </a:t>
            </a:r>
            <a:r>
              <a:rPr lang="it-IT" sz="2300" b="0" i="0" dirty="0" err="1">
                <a:solidFill>
                  <a:srgbClr val="000000"/>
                </a:solidFill>
                <a:effectLst/>
                <a:latin typeface="inherit"/>
              </a:rPr>
              <a:t>Parsimonious</a:t>
            </a:r>
            <a:r>
              <a:rPr lang="it-IT" sz="2300" b="0" i="0" dirty="0">
                <a:solidFill>
                  <a:srgbClr val="000000"/>
                </a:solidFill>
                <a:effectLst/>
                <a:latin typeface="inherit"/>
              </a:rPr>
              <a:t> Rule-</a:t>
            </a:r>
            <a:r>
              <a:rPr lang="it-IT" sz="2300" b="0" i="0" dirty="0" err="1">
                <a:solidFill>
                  <a:srgbClr val="000000"/>
                </a:solidFill>
                <a:effectLst/>
                <a:latin typeface="inherit"/>
              </a:rPr>
              <a:t>based</a:t>
            </a:r>
            <a:r>
              <a:rPr lang="it-IT" sz="2300" b="0" i="0" dirty="0">
                <a:solidFill>
                  <a:srgbClr val="000000"/>
                </a:solidFill>
                <a:effectLst/>
                <a:latin typeface="inherit"/>
              </a:rPr>
              <a:t> Model for Sentiment Analysis of Social Media Text. </a:t>
            </a:r>
            <a:r>
              <a:rPr lang="it-IT" sz="2300" b="0" i="0" dirty="0" err="1">
                <a:solidFill>
                  <a:srgbClr val="000000"/>
                </a:solidFill>
                <a:effectLst/>
                <a:latin typeface="inherit"/>
              </a:rPr>
              <a:t>Eighth</a:t>
            </a:r>
            <a:r>
              <a:rPr lang="it-IT" sz="2300" b="0" i="0" dirty="0">
                <a:solidFill>
                  <a:srgbClr val="000000"/>
                </a:solidFill>
                <a:effectLst/>
                <a:latin typeface="inherit"/>
              </a:rPr>
              <a:t> International Conference on Weblogs and Social Media (ICWSM-14). Ann </a:t>
            </a:r>
            <a:r>
              <a:rPr lang="it-IT" sz="2300" b="0" i="0" dirty="0" err="1">
                <a:solidFill>
                  <a:srgbClr val="000000"/>
                </a:solidFill>
                <a:effectLst/>
                <a:latin typeface="inherit"/>
              </a:rPr>
              <a:t>Arbor</a:t>
            </a:r>
            <a:r>
              <a:rPr lang="it-IT" sz="2300" b="0" i="0" dirty="0">
                <a:solidFill>
                  <a:srgbClr val="000000"/>
                </a:solidFill>
                <a:effectLst/>
                <a:latin typeface="inherit"/>
              </a:rPr>
              <a:t>, MI, June 2014.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9AE5AB2-572E-B0A5-F57F-D071E8D4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35" y="2987041"/>
            <a:ext cx="5077933" cy="19085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5D42028-2967-6135-4C1E-7EE99DEA3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690" y="1262107"/>
            <a:ext cx="2627635" cy="14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847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718</Words>
  <Application>Microsoft Macintosh PowerPoint</Application>
  <PresentationFormat>Widescreen</PresentationFormat>
  <Paragraphs>148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Courier New</vt:lpstr>
      <vt:lpstr>gg sans</vt:lpstr>
      <vt:lpstr>inherit</vt:lpstr>
      <vt:lpstr>Wingdings</vt:lpstr>
      <vt:lpstr>Tema di Office</vt:lpstr>
      <vt:lpstr>Amazon reviews</vt:lpstr>
      <vt:lpstr>Dataset utilizzato</vt:lpstr>
      <vt:lpstr>Software utilizzato</vt:lpstr>
      <vt:lpstr>Query Language</vt:lpstr>
      <vt:lpstr>Indexing e Preprocessing</vt:lpstr>
      <vt:lpstr>Query Expansion</vt:lpstr>
      <vt:lpstr> </vt:lpstr>
      <vt:lpstr>Score Pertinence: TF-IDF, BM25F</vt:lpstr>
      <vt:lpstr>Sentiment Analyzer: Vader</vt:lpstr>
      <vt:lpstr>Sentiment Analyzer: DistilRoberta</vt:lpstr>
      <vt:lpstr>Sentiment Analyzer: TextBlob</vt:lpstr>
      <vt:lpstr>Score sentiment</vt:lpstr>
      <vt:lpstr>Ranking finale</vt:lpstr>
      <vt:lpstr>Benchmark</vt:lpstr>
      <vt:lpstr>Benchmark - TF-IDF</vt:lpstr>
      <vt:lpstr>Benchmark – BM25F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reviews</dc:title>
  <dc:creator>reggiani filippo</dc:creator>
  <cp:lastModifiedBy>reggiani filippo</cp:lastModifiedBy>
  <cp:revision>7</cp:revision>
  <dcterms:created xsi:type="dcterms:W3CDTF">2023-05-14T08:31:41Z</dcterms:created>
  <dcterms:modified xsi:type="dcterms:W3CDTF">2023-05-15T15:32:31Z</dcterms:modified>
</cp:coreProperties>
</file>